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F2CDB46-EC87-48E4-ACD0-8CF4BE0113F7}" type="datetimeFigureOut">
              <a:rPr lang="hr-HR" smtClean="0"/>
              <a:pPr/>
              <a:t>2.10.2013.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0A8D840-AF24-4E0A-8DFE-9DC12CEB1FF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2CDB46-EC87-48E4-ACD0-8CF4BE0113F7}" type="datetimeFigureOut">
              <a:rPr lang="hr-HR" smtClean="0"/>
              <a:pPr/>
              <a:t>2.10.2013.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8D840-AF24-4E0A-8DFE-9DC12CEB1FF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2CDB46-EC87-48E4-ACD0-8CF4BE0113F7}" type="datetimeFigureOut">
              <a:rPr lang="hr-HR" smtClean="0"/>
              <a:pPr/>
              <a:t>2.10.2013.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8D840-AF24-4E0A-8DFE-9DC12CEB1FF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2CDB46-EC87-48E4-ACD0-8CF4BE0113F7}" type="datetimeFigureOut">
              <a:rPr lang="hr-HR" smtClean="0"/>
              <a:pPr/>
              <a:t>2.10.2013.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8D840-AF24-4E0A-8DFE-9DC12CEB1FF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2CDB46-EC87-48E4-ACD0-8CF4BE0113F7}" type="datetimeFigureOut">
              <a:rPr lang="hr-HR" smtClean="0"/>
              <a:pPr/>
              <a:t>2.10.2013.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8D840-AF24-4E0A-8DFE-9DC12CEB1FF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2CDB46-EC87-48E4-ACD0-8CF4BE0113F7}" type="datetimeFigureOut">
              <a:rPr lang="hr-HR" smtClean="0"/>
              <a:pPr/>
              <a:t>2.10.2013.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8D840-AF24-4E0A-8DFE-9DC12CEB1FF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2CDB46-EC87-48E4-ACD0-8CF4BE0113F7}" type="datetimeFigureOut">
              <a:rPr lang="hr-HR" smtClean="0"/>
              <a:pPr/>
              <a:t>2.10.2013.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8D840-AF24-4E0A-8DFE-9DC12CEB1FF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2CDB46-EC87-48E4-ACD0-8CF4BE0113F7}" type="datetimeFigureOut">
              <a:rPr lang="hr-HR" smtClean="0"/>
              <a:pPr/>
              <a:t>2.10.2013.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8D840-AF24-4E0A-8DFE-9DC12CEB1FF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2CDB46-EC87-48E4-ACD0-8CF4BE0113F7}" type="datetimeFigureOut">
              <a:rPr lang="hr-HR" smtClean="0"/>
              <a:pPr/>
              <a:t>2.10.2013.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8D840-AF24-4E0A-8DFE-9DC12CEB1FF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F2CDB46-EC87-48E4-ACD0-8CF4BE0113F7}" type="datetimeFigureOut">
              <a:rPr lang="hr-HR" smtClean="0"/>
              <a:pPr/>
              <a:t>2.10.2013.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8D840-AF24-4E0A-8DFE-9DC12CEB1FF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F2CDB46-EC87-48E4-ACD0-8CF4BE0113F7}" type="datetimeFigureOut">
              <a:rPr lang="hr-HR" smtClean="0"/>
              <a:pPr/>
              <a:t>2.10.2013.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0A8D840-AF24-4E0A-8DFE-9DC12CEB1FF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F2CDB46-EC87-48E4-ACD0-8CF4BE0113F7}" type="datetimeFigureOut">
              <a:rPr lang="hr-HR" smtClean="0"/>
              <a:pPr/>
              <a:t>2.10.2013.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0A8D840-AF24-4E0A-8DFE-9DC12CEB1FF4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a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123728" y="2132856"/>
          <a:ext cx="5400599" cy="3528392"/>
        </p:xfrm>
        <a:graphic>
          <a:graphicData uri="http://schemas.openxmlformats.org/presentationml/2006/ole">
            <p:oleObj spid="_x0000_s2050" name="Document" r:id="rId3" imgW="5916759" imgH="4685572" progId="Word.Document.12">
              <p:embed/>
            </p:oleObj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Gospodska obitelj 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hr-HR" dirty="0" smtClean="0"/>
              <a:t>Nakon poroda , rodilja za okrijepu konzumira zavajon s prošekom.</a:t>
            </a:r>
            <a:endParaRPr lang="hr-HR" dirty="0"/>
          </a:p>
        </p:txBody>
      </p:sp>
      <p:pic>
        <p:nvPicPr>
          <p:cNvPr id="7" name="Content Placeholder 6" descr="P9070068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1899841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Gospodin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hr-HR" dirty="0" smtClean="0"/>
              <a:t>Gospodin dolazi u Šibensku konobu.</a:t>
            </a:r>
          </a:p>
          <a:p>
            <a:r>
              <a:rPr lang="hr-HR" dirty="0" smtClean="0"/>
              <a:t>Stigao je s dalekog putovanja</a:t>
            </a:r>
          </a:p>
          <a:p>
            <a:r>
              <a:rPr lang="hr-HR" dirty="0" smtClean="0"/>
              <a:t>Naručuje zavajon da ga okrijepi.</a:t>
            </a:r>
          </a:p>
          <a:p>
            <a:endParaRPr lang="hr-HR" dirty="0" smtClean="0"/>
          </a:p>
        </p:txBody>
      </p:sp>
      <p:pic>
        <p:nvPicPr>
          <p:cNvPr id="7" name="Content Placeholder 6" descr="P9070072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1899841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Uloga kuhara i konobara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hr-HR" dirty="0" smtClean="0"/>
              <a:t>Kuhari učenici pripremaju zavajon</a:t>
            </a:r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r-HR" dirty="0" smtClean="0"/>
              <a:t>Konobari nude konzumaciju okupljenim građanima i turistima</a:t>
            </a:r>
            <a:endParaRPr lang="hr-H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hr-HR" dirty="0" smtClean="0"/>
              <a:t>Tijekom konzumacije , hostese- učenice predstavljaju recepturu  zavajona</a:t>
            </a:r>
            <a:endParaRPr lang="hr-HR" dirty="0"/>
          </a:p>
        </p:txBody>
      </p:sp>
      <p:pic>
        <p:nvPicPr>
          <p:cNvPr id="7" name="Content Placeholder 6" descr="P9070071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1899841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1 žumance</a:t>
            </a:r>
          </a:p>
          <a:p>
            <a:r>
              <a:rPr lang="hr-HR" dirty="0" smtClean="0"/>
              <a:t>1 žlica cukara</a:t>
            </a:r>
          </a:p>
          <a:p>
            <a:r>
              <a:rPr lang="hr-HR" dirty="0" smtClean="0"/>
              <a:t>1 žlica prošeka (mlijeka ili kafe)</a:t>
            </a:r>
          </a:p>
          <a:p>
            <a:r>
              <a:rPr lang="hr-HR" dirty="0" smtClean="0"/>
              <a:t>malo kanele ako volite</a:t>
            </a:r>
          </a:p>
          <a:p>
            <a:r>
              <a:rPr lang="hr-HR" dirty="0" smtClean="0"/>
              <a:t>po želji klinčić i korica limuna ili naranče</a:t>
            </a:r>
          </a:p>
          <a:p>
            <a:r>
              <a:rPr lang="hr-HR" dirty="0" smtClean="0"/>
              <a:t>Priprema:</a:t>
            </a:r>
          </a:p>
          <a:p>
            <a:r>
              <a:rPr lang="hr-HR" dirty="0" smtClean="0"/>
              <a:t>Batiti žumance i cukar toliko dugo dok se cukar ne rastopi </a:t>
            </a:r>
          </a:p>
          <a:p>
            <a:r>
              <a:rPr lang="hr-HR" dirty="0" smtClean="0"/>
              <a:t>Pomalo miješajući dodavati prošek i začine i snijeg od bjelanca.  </a:t>
            </a:r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Receptura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hr-HR" dirty="0" smtClean="0"/>
              <a:t>Ideju vidimo u malim ugostiteljskim objektima koji bi zavajon uvrstili u svoju ponudu.</a:t>
            </a:r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7" name="galleryImage" descr="Konoba Bak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1" y="1916832"/>
            <a:ext cx="3816425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hr-HR" dirty="0" smtClean="0"/>
              <a:t>Povezali smo se  Turističkom zajednicom</a:t>
            </a:r>
          </a:p>
          <a:p>
            <a:r>
              <a:rPr lang="hr-HR" dirty="0" smtClean="0"/>
              <a:t>Udrugom obrtnika</a:t>
            </a:r>
          </a:p>
          <a:p>
            <a:r>
              <a:rPr lang="hr-HR" dirty="0" smtClean="0"/>
              <a:t>HNK</a:t>
            </a:r>
            <a:endParaRPr lang="hr-HR" dirty="0" smtClean="0"/>
          </a:p>
          <a:p>
            <a:r>
              <a:rPr lang="hr-HR" dirty="0" smtClean="0"/>
              <a:t>Dječjim vrtićem</a:t>
            </a:r>
            <a:endParaRPr lang="hr-HR" dirty="0"/>
          </a:p>
        </p:txBody>
      </p:sp>
      <p:pic>
        <p:nvPicPr>
          <p:cNvPr id="7" name="Content Placeholder 6" descr="DSC02308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1899841"/>
            <a:ext cx="4041775" cy="3031331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Svjesni smo da je naša ideja,  ma koliko zanimljiva i dragocjena bila, samo detalj, sitnica u općoj turističkoj gastronomskoj ponudi Šibenika.</a:t>
            </a:r>
          </a:p>
          <a:p>
            <a:r>
              <a:rPr lang="hr-HR" dirty="0" smtClean="0"/>
              <a:t>Ali ne smijemo zaboraviti:</a:t>
            </a:r>
          </a:p>
          <a:p>
            <a:r>
              <a:rPr lang="hr-HR" dirty="0" smtClean="0"/>
              <a:t>SITNICE ČINE SAVRŠENSTVO A SAVRŠENSTVO NIJE SITNICA.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023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0" dirty="0" smtClean="0">
                <a:solidFill>
                  <a:schemeClr val="accent1"/>
                </a:solidFill>
              </a:rPr>
              <a:t>Turističko ugostiteljska škola</a:t>
            </a:r>
            <a:endParaRPr lang="hr-HR" b="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0" dirty="0" smtClean="0">
                <a:solidFill>
                  <a:schemeClr val="accent1"/>
                </a:solidFill>
              </a:rPr>
              <a:t>ŠIBENSKI ZAVAJON</a:t>
            </a:r>
            <a:endParaRPr lang="hr-HR" b="0" dirty="0">
              <a:solidFill>
                <a:schemeClr val="accent1"/>
              </a:solidFill>
            </a:endParaRPr>
          </a:p>
        </p:txBody>
      </p:sp>
      <p:pic>
        <p:nvPicPr>
          <p:cNvPr id="3074" name="Picture 2" descr="C:\Users\PC\Pictures\OLYMPUS Master 2\2013\10\01\PA010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348880"/>
            <a:ext cx="4896544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r>
              <a:rPr lang="hr-HR" dirty="0" smtClean="0"/>
              <a:t>Vratiti  zaboravljena tradicijska jela, a   prvi korak je Šibenski zavajon.</a:t>
            </a:r>
          </a:p>
          <a:p>
            <a:r>
              <a:rPr lang="hr-HR" dirty="0" smtClean="0"/>
              <a:t>Na zavajonu su se odgojile generacije starih Šibenčana.</a:t>
            </a:r>
          </a:p>
          <a:p>
            <a:r>
              <a:rPr lang="hr-HR" dirty="0" smtClean="0"/>
              <a:t>Delicija koja je bila i desert i marenda i lijek za dušu i tilo.</a:t>
            </a:r>
          </a:p>
          <a:p>
            <a:r>
              <a:rPr lang="hr-HR" dirty="0" smtClean="0"/>
              <a:t>Treba ga oteti od zaborava i promovirati ga kao novi proizvod – brend.</a:t>
            </a:r>
          </a:p>
          <a:p>
            <a:r>
              <a:rPr lang="hr-HR" dirty="0" smtClean="0"/>
              <a:t>Obogatiti ga novim okusima. </a:t>
            </a:r>
          </a:p>
          <a:p>
            <a:r>
              <a:rPr lang="hr-HR" dirty="0" smtClean="0"/>
              <a:t>Ukljućiti ga u gastronomsku ponudu.</a:t>
            </a:r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Turističko-ugostiteljska </a:t>
            </a:r>
            <a:r>
              <a:rPr lang="hr-HR" dirty="0" smtClean="0"/>
              <a:t>škola na dar svome gradu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Spasiti od zaborava deliciju koju su stari Šibenčanki često konzumirali, te je tako uvrstiti na popis specifičnosti Šibenika.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Cilj projekta</a:t>
            </a:r>
            <a:endParaRPr lang="hr-H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Talijanski desert zabaglione</a:t>
            </a:r>
          </a:p>
          <a:p>
            <a:r>
              <a:rPr lang="hr-HR" dirty="0" smtClean="0"/>
              <a:t>Pretpostavlja se da potječe iz Mletačke Republike</a:t>
            </a:r>
          </a:p>
          <a:p>
            <a:r>
              <a:rPr lang="hr-HR" dirty="0" smtClean="0"/>
              <a:t>Odatle se proširio i na našu stranu Jadrana</a:t>
            </a:r>
          </a:p>
          <a:p>
            <a:r>
              <a:rPr lang="hr-HR" dirty="0" smtClean="0"/>
              <a:t>U orginalnom receptu, uz žumanca i cukar, najčešće se koristi vino Marsala.</a:t>
            </a:r>
          </a:p>
          <a:p>
            <a:r>
              <a:rPr lang="hr-HR" dirty="0" smtClean="0"/>
              <a:t>Tradicionalno se servirao sa smokvama.</a:t>
            </a:r>
          </a:p>
          <a:p>
            <a:r>
              <a:rPr lang="hr-HR" dirty="0" smtClean="0"/>
              <a:t>Popularan je  u Venecueli, Argentini i Urugvaju gdje se pripremao za vrijeme Božića.</a:t>
            </a:r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Povijest zavajona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Pripremao se u bogatim i težačkim kućama</a:t>
            </a:r>
          </a:p>
          <a:p>
            <a:r>
              <a:rPr lang="hr-HR" dirty="0" smtClean="0"/>
              <a:t>Nudio se kao okrijepa rodiljama, umornim težacima, putnicima nakon puta, pjevačima za štimanje grla, zdravima i bolesnima.</a:t>
            </a:r>
          </a:p>
          <a:p>
            <a:r>
              <a:rPr lang="hr-HR" dirty="0" smtClean="0"/>
              <a:t>Nutricionistička vrijednost obiluje kalorijama koje brzo dižu organizam</a:t>
            </a:r>
          </a:p>
          <a:p>
            <a:r>
              <a:rPr lang="hr-HR" dirty="0" smtClean="0"/>
              <a:t>Šibenski način pripremanja je najčešće bio sa maraštinom i prošekom.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Šibenski zavajon</a:t>
            </a:r>
            <a:br>
              <a:rPr lang="hr-HR" dirty="0" smtClean="0"/>
            </a:b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Nastup na trgu  pored katedrale za vrijeme Srednjovjekovnog sajma .</a:t>
            </a:r>
          </a:p>
          <a:p>
            <a:r>
              <a:rPr lang="hr-HR" dirty="0" smtClean="0"/>
              <a:t>Učenici- glumci u nošnjama i drugim odorama kakve su se nekad nosile izvode skečeve  gdje se u životnoj situaciji dolazi do priče o zavajonu i njegovoj ulozi.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Prezentiranje zavajona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Ribarska obitelj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Nakon cijelog dana provedenog na moru loveći ribu</a:t>
            </a:r>
            <a:r>
              <a:rPr lang="hr-HR" smtClean="0"/>
              <a:t>, umoran  </a:t>
            </a:r>
            <a:r>
              <a:rPr lang="hr-HR" dirty="0" smtClean="0"/>
              <a:t>ribar dolazi kući.</a:t>
            </a:r>
          </a:p>
          <a:p>
            <a:r>
              <a:rPr lang="hr-HR" dirty="0" smtClean="0"/>
              <a:t>Za okrijepu žena priprema zavajon  s dodatkom maraštine.</a:t>
            </a:r>
          </a:p>
          <a:p>
            <a:r>
              <a:rPr lang="hr-HR" dirty="0" smtClean="0"/>
              <a:t>Pridružuju se i unuci.</a:t>
            </a:r>
          </a:p>
          <a:p>
            <a:r>
              <a:rPr lang="hr-HR" dirty="0" smtClean="0"/>
              <a:t>Unucima se za okrijepu daje zavajon s malo mlika.</a:t>
            </a:r>
            <a:endParaRPr lang="hr-HR" dirty="0"/>
          </a:p>
        </p:txBody>
      </p:sp>
      <p:pic>
        <p:nvPicPr>
          <p:cNvPr id="7" name="Content Placeholder 6" descr="DSC02306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292080" y="2132856"/>
            <a:ext cx="3240360" cy="2952328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Težačka obitelj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hr-HR" dirty="0" smtClean="0"/>
              <a:t>Cijeli dan u polju , težak umoran dolazi kući</a:t>
            </a:r>
          </a:p>
          <a:p>
            <a:r>
              <a:rPr lang="hr-HR" dirty="0" smtClean="0"/>
              <a:t>Priprema se zavajon za okrijepu s dodatkom prošeka</a:t>
            </a:r>
            <a:endParaRPr lang="hr-HR" dirty="0"/>
          </a:p>
        </p:txBody>
      </p:sp>
      <p:pic>
        <p:nvPicPr>
          <p:cNvPr id="7" name="Content Placeholder 6" descr="DSC02310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1899841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167</TotalTime>
  <Words>465</Words>
  <Application>Microsoft Office PowerPoint</Application>
  <PresentationFormat>Prikaz na zaslonu (4:3)</PresentationFormat>
  <Paragraphs>64</Paragraphs>
  <Slides>18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0" baseType="lpstr">
      <vt:lpstr>Concourse</vt:lpstr>
      <vt:lpstr>Document</vt:lpstr>
      <vt:lpstr>Slajd 1</vt:lpstr>
      <vt:lpstr>ŠIBENSKI ZAVAJON</vt:lpstr>
      <vt:lpstr>Turističko-ugostiteljska škola na dar svome gradu</vt:lpstr>
      <vt:lpstr>Cilj projekta</vt:lpstr>
      <vt:lpstr>Povijest zavajona</vt:lpstr>
      <vt:lpstr>Šibenski zavajon </vt:lpstr>
      <vt:lpstr>Prezentiranje zavajona</vt:lpstr>
      <vt:lpstr>Ribarska obitelj</vt:lpstr>
      <vt:lpstr>Težačka obitelj</vt:lpstr>
      <vt:lpstr>Gospodska obitelj </vt:lpstr>
      <vt:lpstr>Gospodin</vt:lpstr>
      <vt:lpstr>Uloga kuhara i konobara</vt:lpstr>
      <vt:lpstr>Slajd 13</vt:lpstr>
      <vt:lpstr>Receptura</vt:lpstr>
      <vt:lpstr>Slajd 15</vt:lpstr>
      <vt:lpstr>Slajd 16</vt:lpstr>
      <vt:lpstr>Slajd 17</vt:lpstr>
      <vt:lpstr>Turističko ugostiteljska škola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ŠIBENSKI ZAVAJON</dc:title>
  <dc:creator>PC</dc:creator>
  <cp:lastModifiedBy>user</cp:lastModifiedBy>
  <cp:revision>18</cp:revision>
  <dcterms:created xsi:type="dcterms:W3CDTF">2013-10-01T19:46:47Z</dcterms:created>
  <dcterms:modified xsi:type="dcterms:W3CDTF">2013-10-02T12:29:10Z</dcterms:modified>
</cp:coreProperties>
</file>